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9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2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3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5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6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  <p:sldMasterId id="2147483709" r:id="rId5"/>
    <p:sldMasterId id="2147483773" r:id="rId6"/>
    <p:sldMasterId id="2147483740" r:id="rId7"/>
    <p:sldMasterId id="2147483760" r:id="rId8"/>
    <p:sldMasterId id="2147483728" r:id="rId9"/>
    <p:sldMasterId id="2147483841" r:id="rId10"/>
    <p:sldMasterId id="2147483857" r:id="rId11"/>
    <p:sldMasterId id="2147483867" r:id="rId12"/>
    <p:sldMasterId id="2147483883" r:id="rId13"/>
    <p:sldMasterId id="2147483899" r:id="rId14"/>
    <p:sldMasterId id="2147483915" r:id="rId15"/>
    <p:sldMasterId id="2147483922" r:id="rId16"/>
    <p:sldMasterId id="2147483946" r:id="rId17"/>
    <p:sldMasterId id="2147483954" r:id="rId18"/>
    <p:sldMasterId id="2147483964" r:id="rId19"/>
    <p:sldMasterId id="2147483980" r:id="rId20"/>
    <p:sldMasterId id="2147483996" r:id="rId21"/>
    <p:sldMasterId id="2147484012" r:id="rId22"/>
    <p:sldMasterId id="2147484019" r:id="rId23"/>
    <p:sldMasterId id="2147484022" r:id="rId24"/>
    <p:sldMasterId id="2147484038" r:id="rId25"/>
    <p:sldMasterId id="2147484048" r:id="rId26"/>
    <p:sldMasterId id="2147484064" r:id="rId27"/>
    <p:sldMasterId id="2147484080" r:id="rId28"/>
    <p:sldMasterId id="2147484096" r:id="rId29"/>
    <p:sldMasterId id="2147484103" r:id="rId30"/>
  </p:sldMasterIdLst>
  <p:notesMasterIdLst>
    <p:notesMasterId r:id="rId40"/>
  </p:notesMasterIdLst>
  <p:handoutMasterIdLst>
    <p:handoutMasterId r:id="rId41"/>
  </p:handoutMasterIdLst>
  <p:sldIdLst>
    <p:sldId id="281" r:id="rId31"/>
    <p:sldId id="330" r:id="rId32"/>
    <p:sldId id="335" r:id="rId33"/>
    <p:sldId id="339" r:id="rId34"/>
    <p:sldId id="336" r:id="rId35"/>
    <p:sldId id="343" r:id="rId36"/>
    <p:sldId id="338" r:id="rId37"/>
    <p:sldId id="340" r:id="rId38"/>
    <p:sldId id="307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B0F"/>
    <a:srgbClr val="FED992"/>
    <a:srgbClr val="CFE9EA"/>
    <a:srgbClr val="FCD9C9"/>
    <a:srgbClr val="C7E3D2"/>
    <a:srgbClr val="575756"/>
    <a:srgbClr val="B34733"/>
    <a:srgbClr val="006085"/>
    <a:srgbClr val="F3A4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6400" autoAdjust="0"/>
  </p:normalViewPr>
  <p:slideViewPr>
    <p:cSldViewPr snapToGrid="0">
      <p:cViewPr>
        <p:scale>
          <a:sx n="60" d="100"/>
          <a:sy n="60" d="100"/>
        </p:scale>
        <p:origin x="872" y="456"/>
      </p:cViewPr>
      <p:guideLst>
        <p:guide orient="horz" pos="3589"/>
        <p:guide pos="3840"/>
      </p:guideLst>
    </p:cSldViewPr>
  </p:slideViewPr>
  <p:outlineViewPr>
    <p:cViewPr>
      <p:scale>
        <a:sx n="33" d="100"/>
        <a:sy n="33" d="100"/>
      </p:scale>
      <p:origin x="0" y="-1179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20" Type="http://schemas.openxmlformats.org/officeDocument/2006/relationships/slideMaster" Target="slideMasters/slideMaster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C98521-F432-4972-8DCD-BF042C8EC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A4EFE9-B313-4916-BC92-461AD15C9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9AD-6962-4F41-A8E3-A500C85E9636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E571B3-FE2A-4E91-882F-40FA7B29F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B0D0B2-D0D8-4E79-938B-E6569E8A7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4F1E-E137-456F-9307-54686FEED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81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B33-838E-4511-96FF-6AAD03FB9CDE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77E-73F2-4CF6-8D74-789903B0E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64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9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431735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42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955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0783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2051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804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02216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8473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21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9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4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34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414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2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945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5515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009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3681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86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41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279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5952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44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75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5507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649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07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10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43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0705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34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8962565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6693554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34494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88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18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0015210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5225842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0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1458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2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424921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9678543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8958499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055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462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496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8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78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65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3124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312163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97847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164395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03818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45043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35611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016205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70361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34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38781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73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6440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40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10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</p:spTree>
    <p:extLst>
      <p:ext uri="{BB962C8B-B14F-4D97-AF65-F5344CB8AC3E}">
        <p14:creationId xmlns:p14="http://schemas.microsoft.com/office/powerpoint/2010/main" val="497527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714210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03529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876995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42268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718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88266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083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86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36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421632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426847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16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191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29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53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865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470631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25136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52018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00143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17170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007587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028848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39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84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87178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7597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308591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36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857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98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06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07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6715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0139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4537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96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06474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213699"/>
      </p:ext>
    </p:extLst>
  </p:cSld>
  <p:clrMapOvr>
    <a:masterClrMapping/>
  </p:clrMapOvr>
  <p:hf sldNum="0" hdr="0" ft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47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2030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50702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744846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63265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7685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81124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27963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20135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254095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655552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35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35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E725E249-00A0-35EA-F525-88D87A702E4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924348" y="3935416"/>
            <a:ext cx="6447946" cy="7069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406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12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60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033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98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19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8334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6627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0165555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3139827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19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46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>
              <a:defRPr sz="1800"/>
            </a:lvl2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7892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2114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90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982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5201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663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15655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086375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258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82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74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22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971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11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69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175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5390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1243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8752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9547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6135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3303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000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4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882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8954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04740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6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9618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0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153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0447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9788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884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23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41588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21034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846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865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163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55634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3333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246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7501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8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4400627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3264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260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594693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86945686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74889772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11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4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0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8942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8796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142061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2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8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</p:spTree>
    <p:extLst>
      <p:ext uri="{BB962C8B-B14F-4D97-AF65-F5344CB8AC3E}">
        <p14:creationId xmlns:p14="http://schemas.microsoft.com/office/powerpoint/2010/main" val="3921906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107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2744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8648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0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782444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03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3728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3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6952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70015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7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29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4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204692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20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5441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7482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125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9257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00556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81300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4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517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346530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09053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1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854702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46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86307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67797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3346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75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9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9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3032006"/>
      </p:ext>
    </p:extLst>
  </p:cSld>
  <p:clrMapOvr>
    <a:masterClrMapping/>
  </p:clrMapOvr>
  <p:hf sldNum="0"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E725E249-00A0-35EA-F525-88D87A702E4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924348" y="3935416"/>
            <a:ext cx="6447946" cy="7069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979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0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0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25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895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06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797386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828612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662152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5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2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4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>
              <a:defRPr sz="1800"/>
            </a:lvl2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9298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513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891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03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3870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7559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4728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817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9594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0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72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4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78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5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9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247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30" r:id="rId2"/>
    <p:sldLayoutId id="2147483831" r:id="rId3"/>
    <p:sldLayoutId id="2147483691" r:id="rId4"/>
    <p:sldLayoutId id="2147483692" r:id="rId5"/>
    <p:sldLayoutId id="2147483693" r:id="rId6"/>
    <p:sldLayoutId id="2147483833" r:id="rId7"/>
    <p:sldLayoutId id="2147483834" r:id="rId8"/>
    <p:sldLayoutId id="2147483832" r:id="rId9"/>
    <p:sldLayoutId id="214748394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092" userDrawn="1">
          <p15:clr>
            <a:srgbClr val="F26B43"/>
          </p15:clr>
        </p15:guide>
        <p15:guide id="3" orient="horz" pos="247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1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9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44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71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52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2341" userDrawn="1">
          <p15:clr>
            <a:srgbClr val="F26B43"/>
          </p15:clr>
        </p15:guide>
        <p15:guide id="8" pos="3092" userDrawn="1">
          <p15:clr>
            <a:srgbClr val="F26B43"/>
          </p15:clr>
        </p15:guide>
        <p15:guide id="9" orient="horz" pos="2478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26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8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17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829" r:id="rId3"/>
    <p:sldLayoutId id="2147483788" r:id="rId4"/>
    <p:sldLayoutId id="2147483789" r:id="rId5"/>
    <p:sldLayoutId id="2147483787" r:id="rId6"/>
    <p:sldLayoutId id="2147483790" r:id="rId7"/>
    <p:sldLayoutId id="2147483791" r:id="rId8"/>
    <p:sldLayoutId id="2147483792" r:id="rId9"/>
    <p:sldLayoutId id="2147483819" r:id="rId10"/>
    <p:sldLayoutId id="2147483719" r:id="rId11"/>
    <p:sldLayoutId id="2147483716" r:id="rId12"/>
    <p:sldLayoutId id="2147483720" r:id="rId13"/>
    <p:sldLayoutId id="2147483724" r:id="rId14"/>
    <p:sldLayoutId id="2147483725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36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9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7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685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4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7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0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5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6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776" r:id="rId10"/>
    <p:sldLayoutId id="2147483777" r:id="rId11"/>
    <p:sldLayoutId id="2147483827" r:id="rId12"/>
    <p:sldLayoutId id="2147483824" r:id="rId13"/>
    <p:sldLayoutId id="2147483781" r:id="rId14"/>
    <p:sldLayoutId id="214748378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422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743" r:id="rId10"/>
    <p:sldLayoutId id="2147483744" r:id="rId11"/>
    <p:sldLayoutId id="2147483828" r:id="rId12"/>
    <p:sldLayoutId id="2147483825" r:id="rId13"/>
    <p:sldLayoutId id="2147483748" r:id="rId14"/>
    <p:sldLayoutId id="2147483749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8541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84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685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EFFB32A-F05D-4D2B-9A67-B8C097436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349" y="269421"/>
            <a:ext cx="6447946" cy="3796393"/>
          </a:xfrm>
        </p:spPr>
        <p:txBody>
          <a:bodyPr/>
          <a:lstStyle/>
          <a:p>
            <a:pPr algn="ctr"/>
            <a:r>
              <a:rPr lang="fi-FI" dirty="0"/>
              <a:t>Ohjauskeinoksi uutta lainsäädäntöä </a:t>
            </a:r>
            <a:br>
              <a:rPr lang="fi-FI" dirty="0"/>
            </a:br>
            <a:r>
              <a:rPr lang="fi-FI" dirty="0"/>
              <a:t>vai </a:t>
            </a:r>
            <a:br>
              <a:rPr lang="fi-FI" dirty="0"/>
            </a:br>
            <a:r>
              <a:rPr lang="fi-FI" dirty="0"/>
              <a:t>aiemman tulkintaa?</a:t>
            </a:r>
            <a:br>
              <a:rPr lang="fi-FI" dirty="0"/>
            </a:br>
            <a:r>
              <a:rPr lang="fi-FI" sz="2400" dirty="0"/>
              <a:t>- esimerkkinä vanhojen pilaantuneiden alueiden puhdistamisvastuusääntely</a:t>
            </a:r>
            <a:br>
              <a:rPr lang="fi-FI" sz="2400" dirty="0"/>
            </a:br>
            <a:br>
              <a:rPr lang="fi-FI" sz="2400" dirty="0"/>
            </a:br>
            <a:r>
              <a:rPr lang="fi-FI" sz="1600" dirty="0"/>
              <a:t>Suomen Ympäristöoikeustieteen Seura ry:n tutkijapäivä 6.9.2023</a:t>
            </a:r>
            <a:br>
              <a:rPr lang="fi-FI" sz="1600" dirty="0"/>
            </a:br>
            <a:r>
              <a:rPr lang="fi-FI" sz="1600" dirty="0"/>
              <a:t>Helsinki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240448-866B-43B4-8C09-AA2721CD310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24348" y="4408714"/>
            <a:ext cx="6447946" cy="849086"/>
          </a:xfrm>
        </p:spPr>
        <p:txBody>
          <a:bodyPr/>
          <a:lstStyle/>
          <a:p>
            <a:r>
              <a:rPr lang="fi-FI" dirty="0"/>
              <a:t>erikoistutkija/lakimies Jouko Tuomainen</a:t>
            </a:r>
          </a:p>
          <a:p>
            <a:r>
              <a:rPr lang="fi-FI" dirty="0"/>
              <a:t>SYKE</a:t>
            </a:r>
          </a:p>
        </p:txBody>
      </p:sp>
    </p:spTree>
    <p:extLst>
      <p:ext uri="{BB962C8B-B14F-4D97-AF65-F5344CB8AC3E}">
        <p14:creationId xmlns:p14="http://schemas.microsoft.com/office/powerpoint/2010/main" val="245238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500"/>
            <a:ext cx="10827659" cy="547008"/>
          </a:xfrm>
        </p:spPr>
        <p:txBody>
          <a:bodyPr/>
          <a:lstStyle/>
          <a:p>
            <a:r>
              <a:rPr lang="fi-FI" sz="3200" dirty="0"/>
              <a:t>Esittelyni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338944"/>
            <a:ext cx="10827659" cy="4490358"/>
          </a:xfrm>
        </p:spPr>
        <p:txBody>
          <a:bodyPr/>
          <a:lstStyle/>
          <a:p>
            <a:r>
              <a:rPr lang="fi-FI" dirty="0"/>
              <a:t>Ympäristöhallinnossa (SYKE) ympäristölainsäädännön asiantuntija</a:t>
            </a:r>
          </a:p>
          <a:p>
            <a:pPr lvl="1"/>
            <a:r>
              <a:rPr lang="fi-FI" dirty="0"/>
              <a:t>Ohjeet, selvitykset, raportit, julkaisut, säädösvalmistelu, neuvonta, koulutus, työryhmät jne.</a:t>
            </a:r>
          </a:p>
          <a:p>
            <a:r>
              <a:rPr lang="fi-FI" dirty="0"/>
              <a:t>Kiinnostuksen kohteeni erityisesti</a:t>
            </a:r>
          </a:p>
          <a:p>
            <a:pPr lvl="1"/>
            <a:r>
              <a:rPr lang="fi-FI" dirty="0"/>
              <a:t>Puhdistamis-, korvaus- ja rikosvastuu vahingoista, laiminlyönneistä, poikkeustilanteista jne.</a:t>
            </a:r>
          </a:p>
          <a:p>
            <a:r>
              <a:rPr lang="fi-FI" dirty="0"/>
              <a:t>Hankkeita viime vuosina</a:t>
            </a:r>
          </a:p>
          <a:p>
            <a:pPr lvl="1"/>
            <a:r>
              <a:rPr lang="fi-FI" dirty="0"/>
              <a:t>Ympäristövastuut konkurssissa</a:t>
            </a:r>
          </a:p>
          <a:p>
            <a:pPr lvl="1"/>
            <a:r>
              <a:rPr lang="fi-FI" dirty="0"/>
              <a:t>Toissijainen vastuu (ympäristövahinkorahasto)</a:t>
            </a:r>
          </a:p>
          <a:p>
            <a:pPr lvl="1"/>
            <a:r>
              <a:rPr lang="fi-FI" dirty="0"/>
              <a:t>Vanhat kaivannaisjätealueet</a:t>
            </a:r>
          </a:p>
          <a:p>
            <a:pPr lvl="1"/>
            <a:r>
              <a:rPr lang="fi-FI" dirty="0"/>
              <a:t>Pilaantuneen maaperän puhdistamisvastuu</a:t>
            </a:r>
          </a:p>
          <a:p>
            <a:pPr lvl="1"/>
            <a:r>
              <a:rPr lang="fi-FI" dirty="0"/>
              <a:t>Korvausvastuut, ympäristövastuudirektiivi jne.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8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195943"/>
            <a:ext cx="10827659" cy="620486"/>
          </a:xfrm>
        </p:spPr>
        <p:txBody>
          <a:bodyPr/>
          <a:lstStyle/>
          <a:p>
            <a:r>
              <a:rPr lang="fi-FI" sz="3200" dirty="0"/>
              <a:t>Tarkastelun kohde ja näkökulma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1"/>
            <a:ext cx="10827659" cy="1820636"/>
          </a:xfrm>
        </p:spPr>
        <p:txBody>
          <a:bodyPr/>
          <a:lstStyle/>
          <a:p>
            <a:r>
              <a:rPr lang="fi-FI" dirty="0"/>
              <a:t>Uusi julkisoikeudellinen velvollisuus tulossa toiminnanharjoittajalle</a:t>
            </a:r>
          </a:p>
          <a:p>
            <a:pPr lvl="1"/>
            <a:r>
              <a:rPr lang="fi-FI" dirty="0"/>
              <a:t>VAIHE I</a:t>
            </a:r>
          </a:p>
          <a:p>
            <a:pPr lvl="1"/>
            <a:r>
              <a:rPr lang="fi-FI" dirty="0"/>
              <a:t>Sääntelijällä käsillä valintatilanne: säädetäänkö lainsäädäntöä uudesta toimimisvelvollisuudesta vai perustetaanko velvollisuus aiempien säännösten tulkinnan varaan?</a:t>
            </a:r>
          </a:p>
          <a:p>
            <a:pPr lvl="1"/>
            <a:r>
              <a:rPr lang="fi-FI" dirty="0"/>
              <a:t>VAIHE II</a:t>
            </a:r>
          </a:p>
          <a:p>
            <a:pPr lvl="1"/>
            <a:r>
              <a:rPr lang="fi-FI" dirty="0"/>
              <a:t>Lakia ei säädetä, vaan uudistuksen toimeenpanija (hallintoviranomainen) toimii aiempien lakien tulkinnan varassa</a:t>
            </a:r>
          </a:p>
          <a:p>
            <a:r>
              <a:rPr lang="fi-FI" dirty="0"/>
              <a:t>Näkökulma</a:t>
            </a:r>
          </a:p>
          <a:p>
            <a:pPr lvl="1"/>
            <a:r>
              <a:rPr lang="fi-FI" dirty="0"/>
              <a:t>Oikeusturvan/hallinnon lainalaisuuden toteutuminen</a:t>
            </a:r>
          </a:p>
          <a:p>
            <a:pPr lvl="1"/>
            <a:r>
              <a:rPr lang="fi-FI" dirty="0"/>
              <a:t>Tuomioistuimen ja hallintoviranomaisen yksittäisten päätöksen on perustuttava lakiin, niissä voidaan vain tulkita ja soveltaa voimassa olevaa lainsäädäntöä, ei asettaa tai luoda uutta lakia.</a:t>
            </a:r>
          </a:p>
          <a:p>
            <a:pPr lvl="1"/>
            <a:r>
              <a:rPr lang="fi-FI" dirty="0"/>
              <a:t>Raja lain tulkinnan ja uuden lain tarpeen välillä on periaatteessa selkeä</a:t>
            </a:r>
          </a:p>
          <a:p>
            <a:pPr lvl="1"/>
            <a:r>
              <a:rPr lang="fi-FI" dirty="0"/>
              <a:t>Käytännössä lain soveltamistilanteissa raja ei kuitenkaan aina ole yksiselitteinen</a:t>
            </a:r>
          </a:p>
        </p:txBody>
      </p:sp>
    </p:spTree>
    <p:extLst>
      <p:ext uri="{BB962C8B-B14F-4D97-AF65-F5344CB8AC3E}">
        <p14:creationId xmlns:p14="http://schemas.microsoft.com/office/powerpoint/2010/main" val="14485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195943"/>
            <a:ext cx="11313886" cy="979714"/>
          </a:xfrm>
        </p:spPr>
        <p:txBody>
          <a:bodyPr/>
          <a:lstStyle/>
          <a:p>
            <a:r>
              <a:rPr lang="fi-FI" sz="3200" dirty="0"/>
              <a:t>Regulaattori ottaa uuden ympäristöongelman haltuun ja valitsee ohjauskeinot</a:t>
            </a:r>
          </a:p>
        </p:txBody>
      </p:sp>
      <p:pic>
        <p:nvPicPr>
          <p:cNvPr id="34" name="Sisällön paikkamerkki 33">
            <a:extLst>
              <a:ext uri="{FF2B5EF4-FFF2-40B4-BE49-F238E27FC236}">
                <a16:creationId xmlns:a16="http://schemas.microsoft.com/office/drawing/2014/main" id="{E2398F6B-AB71-ECE3-CE28-5FD8EFA88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260110"/>
            <a:ext cx="11029950" cy="52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0"/>
            <a:ext cx="11604171" cy="1191985"/>
          </a:xfrm>
        </p:spPr>
        <p:txBody>
          <a:bodyPr/>
          <a:lstStyle/>
          <a:p>
            <a:r>
              <a:rPr lang="fi-FI" sz="2800" dirty="0"/>
              <a:t>a) Sääntelykohde: toimivan yrityksen päästöille uusia rajoituksia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265464"/>
            <a:ext cx="10827659" cy="4563838"/>
          </a:xfrm>
        </p:spPr>
        <p:txBody>
          <a:bodyPr/>
          <a:lstStyle/>
          <a:p>
            <a:r>
              <a:rPr lang="fi-FI" dirty="0"/>
              <a:t>Tämä sääntelytilanne ei liene erityisen ongelmallinen </a:t>
            </a:r>
          </a:p>
          <a:p>
            <a:pPr lvl="1"/>
            <a:r>
              <a:rPr lang="fi-FI" dirty="0"/>
              <a:t>Toimivan yrityksen päästöjen/toiminnan rajoittaminen ja ohjaaminen ympäristölainsäädännön muutoksilla on tavallista ja ennakoitua ja hyväksyttyä</a:t>
            </a:r>
          </a:p>
          <a:p>
            <a:pPr lvl="1"/>
            <a:r>
              <a:rPr lang="fi-FI" dirty="0"/>
              <a:t>Ilman säädösmuutoksia voidaan toimintaa ohjata esimerkiksi hallinnollisia lainsoveltamisohjeita  muuttamalla, tietyissä rajoissa.</a:t>
            </a:r>
          </a:p>
        </p:txBody>
      </p:sp>
    </p:spTree>
    <p:extLst>
      <p:ext uri="{BB962C8B-B14F-4D97-AF65-F5344CB8AC3E}">
        <p14:creationId xmlns:p14="http://schemas.microsoft.com/office/powerpoint/2010/main" val="220274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0"/>
            <a:ext cx="10827659" cy="1191985"/>
          </a:xfrm>
        </p:spPr>
        <p:txBody>
          <a:bodyPr/>
          <a:lstStyle/>
          <a:p>
            <a:r>
              <a:rPr lang="fi-FI" sz="2400" dirty="0"/>
              <a:t>b) Sääntelyn kohteena ennen 1994 päättyneen toiminnanharjoittamisen päästöt, kemikaalit ja jätteet ympäristössä (=vanhat pilaantuneet alueet)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265464"/>
            <a:ext cx="10827659" cy="5592536"/>
          </a:xfrm>
        </p:spPr>
        <p:txBody>
          <a:bodyPr/>
          <a:lstStyle/>
          <a:p>
            <a:r>
              <a:rPr lang="fi-FI" dirty="0"/>
              <a:t>Taustalla usein jätteiden käsittelyn puutteet/laiminlyönti</a:t>
            </a:r>
          </a:p>
          <a:p>
            <a:pPr lvl="1"/>
            <a:r>
              <a:rPr lang="fi-FI" dirty="0"/>
              <a:t>Tuloksena haitta-aineita ja jätteitä maaperässä/pohjavedessä, lopetetuilla kaatopaikoilla, vesistöjen pohjasedimenteissä ja vanhoilla kaivannaisjätealueilla</a:t>
            </a:r>
          </a:p>
          <a:p>
            <a:r>
              <a:rPr lang="fi-FI" dirty="0"/>
              <a:t>Edelleen tarvitaan seuranta- ja puhdistamisvelvoitteita</a:t>
            </a:r>
          </a:p>
          <a:p>
            <a:pPr lvl="1"/>
            <a:r>
              <a:rPr lang="fi-FI" dirty="0"/>
              <a:t>Velvollisuuksien kohdistaminen vanhoissa kohteissa hankalaa (taannehtivuus, maksukyvyttömyys, kohtuuttomuus)</a:t>
            </a:r>
          </a:p>
          <a:p>
            <a:r>
              <a:rPr lang="fi-FI" dirty="0"/>
              <a:t>Lainsäädäntö niukkaa </a:t>
            </a:r>
          </a:p>
          <a:p>
            <a:pPr lvl="1"/>
            <a:r>
              <a:rPr lang="fi-FI" dirty="0"/>
              <a:t>JHL, jäteasetus, vesilaki jne.</a:t>
            </a:r>
          </a:p>
          <a:p>
            <a:pPr lvl="1"/>
            <a:r>
              <a:rPr lang="fi-FI" b="1" dirty="0"/>
              <a:t>Vastuutaho</a:t>
            </a:r>
            <a:r>
              <a:rPr lang="fi-FI" dirty="0"/>
              <a:t> määritelty pitkälti oikeustieteen sekä oikeus- ja hallintokäytännön kautta</a:t>
            </a:r>
          </a:p>
          <a:p>
            <a:pPr lvl="1"/>
            <a:r>
              <a:rPr lang="fi-FI" dirty="0"/>
              <a:t>Vastuun </a:t>
            </a:r>
            <a:r>
              <a:rPr lang="fi-FI" b="1" dirty="0"/>
              <a:t>sisältö</a:t>
            </a:r>
            <a:r>
              <a:rPr lang="fi-FI" dirty="0"/>
              <a:t> määräytyy pitoisuusraja-arvojen (PIMA-VNA) kautta</a:t>
            </a:r>
          </a:p>
          <a:p>
            <a:r>
              <a:rPr lang="fi-FI" dirty="0"/>
              <a:t>Aihe ajankohtainen vielä useita vuosikymmeniä</a:t>
            </a:r>
          </a:p>
          <a:p>
            <a:pPr lvl="1"/>
            <a:r>
              <a:rPr lang="fi-FI" dirty="0"/>
              <a:t>Vanhoja alueita kunnostetaan jatkuvasti (noin 100 kpl/vuosi) ja niitä tunnistetaan lisää </a:t>
            </a:r>
          </a:p>
          <a:p>
            <a:pPr lvl="1"/>
            <a:r>
              <a:rPr lang="fi-FI" dirty="0"/>
              <a:t>Eräitä puhdistettu uudelleen pitoisuusnormien muuttuessa tai tiedon lisääntyessä</a:t>
            </a:r>
          </a:p>
          <a:p>
            <a:pPr lvl="1"/>
            <a:r>
              <a:rPr lang="fi-FI" dirty="0"/>
              <a:t>Uusia ennakkopäätöksiä tarvitaan:</a:t>
            </a:r>
          </a:p>
          <a:p>
            <a:pPr lvl="2"/>
            <a:r>
              <a:rPr lang="fi-FI" dirty="0"/>
              <a:t>kiinteistön käyttötarkoituksen muutoksen aiheuttaman lisäpuhdistustarpeen maksaja? </a:t>
            </a:r>
          </a:p>
          <a:p>
            <a:pPr lvl="2"/>
            <a:r>
              <a:rPr lang="fi-FI" dirty="0"/>
              <a:t>ympäristönlaatunormien käyttö puhdistamisvelvollisuuden perusteena?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86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195943"/>
            <a:ext cx="10827659" cy="963386"/>
          </a:xfrm>
        </p:spPr>
        <p:txBody>
          <a:bodyPr/>
          <a:lstStyle/>
          <a:p>
            <a:r>
              <a:rPr lang="fi-FI" sz="3200" dirty="0"/>
              <a:t>Puhdistamisvastuun sääntely/hallinnon lainalaisuus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224643"/>
            <a:ext cx="10827659" cy="5804807"/>
          </a:xfrm>
        </p:spPr>
        <p:txBody>
          <a:bodyPr/>
          <a:lstStyle/>
          <a:p>
            <a:r>
              <a:rPr lang="fi-FI" dirty="0"/>
              <a:t>Valtiosäännön mukainen hallinnon lainalaisuuden periaate</a:t>
            </a:r>
          </a:p>
          <a:p>
            <a:pPr lvl="1"/>
            <a:r>
              <a:rPr lang="fi-FI" dirty="0"/>
              <a:t>julkisen vallan käytön on perustuttava viime kädessä eduskuntalakiin</a:t>
            </a:r>
          </a:p>
          <a:p>
            <a:pPr lvl="1"/>
            <a:r>
              <a:rPr lang="fi-FI" dirty="0"/>
              <a:t>julkisessa toiminnassa on noudatettava ”lakia” eli oikeusjärjestyksen kokonaisuutta</a:t>
            </a:r>
          </a:p>
          <a:p>
            <a:r>
              <a:rPr lang="fi-FI" dirty="0"/>
              <a:t>Onko maaperän puhdistamisvastuusta säädetty lailla?</a:t>
            </a:r>
          </a:p>
          <a:p>
            <a:pPr lvl="1"/>
            <a:r>
              <a:rPr lang="fi-FI" dirty="0"/>
              <a:t>Uudet  tapaukset: </a:t>
            </a:r>
            <a:r>
              <a:rPr lang="fi-FI" dirty="0" err="1"/>
              <a:t>YSL:n</a:t>
            </a:r>
            <a:r>
              <a:rPr lang="fi-FI" dirty="0"/>
              <a:t> vastuusäännökset asianmukaisia ja kattavia</a:t>
            </a:r>
          </a:p>
          <a:p>
            <a:pPr lvl="1"/>
            <a:r>
              <a:rPr lang="fi-FI" dirty="0"/>
              <a:t>Vanhat tapaukset: JHL:n puhdistamisvastuita ei pääosin ole ”säädetty lailla”</a:t>
            </a:r>
          </a:p>
          <a:p>
            <a:pPr marL="457200" lvl="1" indent="0">
              <a:buNone/>
            </a:pPr>
            <a:r>
              <a:rPr lang="fi-FI" dirty="0"/>
              <a:t>	- JHL:n säädöshistoria: alkuperäisenä tarkoituksena jätehuollon organisoiminen, roskien 	siivoaminen</a:t>
            </a:r>
          </a:p>
          <a:p>
            <a:pPr marL="457200" lvl="1" indent="0">
              <a:buNone/>
            </a:pPr>
            <a:r>
              <a:rPr lang="fi-FI" dirty="0"/>
              <a:t>	- Pilaamisen vastuutahot (pilaaja, alueen nykyhaltija ja kunta) on kehitelty hallinto- ja 	oikeuskäytännössä JHL:n roskaajan vastuun, kiinteistön haltijan jätehuoltovelvollisuuden ja 	kunnan toissijaisen roskien siivoamisvastuun perusteella</a:t>
            </a:r>
          </a:p>
          <a:p>
            <a:pPr lvl="1"/>
            <a:r>
              <a:rPr lang="fi-FI" dirty="0"/>
              <a:t>Säännösten nykysisältö on niin kaukana eduskunnan säätämän lain tavoitteista ja kirjaimesta, että kyse ei ole aidosta laintulkinnasta vaan case </a:t>
            </a:r>
            <a:r>
              <a:rPr lang="fi-FI" dirty="0" err="1"/>
              <a:t>law:n</a:t>
            </a:r>
            <a:r>
              <a:rPr lang="fi-FI" dirty="0"/>
              <a:t> synnyttämisestä. Näin on saatu puhdistamistoiminnalle muodollinen juridinen perusta, mikä oli käytännössä hallinnon kannaltakin välttämätöntä ja hyödyllistä.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3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195943"/>
            <a:ext cx="10827659" cy="620486"/>
          </a:xfrm>
        </p:spPr>
        <p:txBody>
          <a:bodyPr/>
          <a:lstStyle/>
          <a:p>
            <a:r>
              <a:rPr lang="fi-FI" dirty="0"/>
              <a:t>Tarvitaanko vanhoista vastuista uutta lakia?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930730"/>
            <a:ext cx="10827659" cy="5731328"/>
          </a:xfrm>
        </p:spPr>
        <p:txBody>
          <a:bodyPr/>
          <a:lstStyle/>
          <a:p>
            <a:r>
              <a:rPr lang="fi-FI" dirty="0"/>
              <a:t>Lakiperusteista vastuusääntelyä puoltavia näkökohtia</a:t>
            </a:r>
          </a:p>
          <a:p>
            <a:pPr lvl="1"/>
            <a:r>
              <a:rPr lang="fi-FI" dirty="0"/>
              <a:t>Hallinnon toiminnan lainalaisuus saadaan toteutettua ja oikeusturva paremmaksi</a:t>
            </a:r>
          </a:p>
          <a:p>
            <a:pPr lvl="1"/>
            <a:r>
              <a:rPr lang="fi-FI" dirty="0"/>
              <a:t>Puhdistusvastuilla usein olennaisia taloudellisia vaikutuksia alueen omistajille</a:t>
            </a:r>
          </a:p>
          <a:p>
            <a:pPr lvl="1"/>
            <a:r>
              <a:rPr lang="fi-FI" dirty="0"/>
              <a:t>Selkeä sääntely keventäisi valvontaviranomaisten työtä</a:t>
            </a:r>
          </a:p>
          <a:p>
            <a:pPr lvl="1"/>
            <a:r>
              <a:rPr lang="fi-FI" dirty="0"/>
              <a:t>Lakiperusteiset päätökset ennakoitavampia ja tulkinnat pysyvämpiä</a:t>
            </a:r>
          </a:p>
          <a:p>
            <a:pPr lvl="2"/>
            <a:r>
              <a:rPr lang="fi-FI" dirty="0"/>
              <a:t>Lain sisältö voidaan valmistella laajasti harkiten</a:t>
            </a:r>
          </a:p>
          <a:p>
            <a:pPr lvl="2"/>
            <a:r>
              <a:rPr lang="fi-FI" dirty="0"/>
              <a:t>Oikeuskäytäntö perustuu lähtökohtaisesti yksittäisten tilanteiden arviointiin, eikä siinä voida ennakoida muita, erilaisia tilanteita</a:t>
            </a:r>
          </a:p>
          <a:p>
            <a:r>
              <a:rPr lang="fi-FI" dirty="0"/>
              <a:t>Vastuusääntelyn uudistamisen haasteita</a:t>
            </a:r>
          </a:p>
          <a:p>
            <a:pPr lvl="1"/>
            <a:r>
              <a:rPr lang="fi-FI" dirty="0"/>
              <a:t>Vanhat pilaavat toiminnat erittäin kirjava joukko (vahinko/tahallisuus, yritys/yksityinen jne.) </a:t>
            </a:r>
          </a:p>
          <a:p>
            <a:pPr lvl="1"/>
            <a:r>
              <a:rPr lang="fi-FI" dirty="0"/>
              <a:t>Aiheuttajan vastuu edes oikeuskäytännön kirjaamisena lakiin vaikea tehtävä</a:t>
            </a:r>
          </a:p>
          <a:p>
            <a:pPr lvl="2"/>
            <a:r>
              <a:rPr lang="fi-FI" dirty="0"/>
              <a:t>Kyse olisi ajasta ennen v. 1994 ja josta osan kattoi JHL:n roskaamiskielto    </a:t>
            </a:r>
          </a:p>
          <a:p>
            <a:pPr lvl="2"/>
            <a:r>
              <a:rPr lang="fi-FI" dirty="0"/>
              <a:t>Taannehtivuus, kohtuus, pilaamisajankohdan tunnistaminen, aiheuttajan yksilöiminen, jne.</a:t>
            </a:r>
          </a:p>
          <a:p>
            <a:pPr lvl="1"/>
            <a:r>
              <a:rPr lang="fi-FI" dirty="0"/>
              <a:t>Nykyhaltijan toissijaisen vastuun kirjaaminen lakiin varsin mahdollista</a:t>
            </a:r>
          </a:p>
          <a:p>
            <a:pPr lvl="2"/>
            <a:r>
              <a:rPr lang="fi-FI" dirty="0"/>
              <a:t>Vastaisi </a:t>
            </a:r>
            <a:r>
              <a:rPr lang="fi-FI" dirty="0" err="1"/>
              <a:t>YSL:n</a:t>
            </a:r>
            <a:r>
              <a:rPr lang="fi-FI" dirty="0"/>
              <a:t> mukaista uuden pilaamisen vastuuta</a:t>
            </a:r>
          </a:p>
          <a:p>
            <a:pPr lvl="1"/>
            <a:r>
              <a:rPr lang="fi-FI" dirty="0"/>
              <a:t>Kunnan viimesijaista vastuuta vaikea saada säädettyä, vaikka se vastaisi </a:t>
            </a:r>
            <a:r>
              <a:rPr lang="fi-FI" dirty="0" err="1"/>
              <a:t>YSL:n</a:t>
            </a:r>
            <a:r>
              <a:rPr lang="fi-FI" dirty="0"/>
              <a:t> säännöksiä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075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90BAB-A4B2-4575-A160-763A3CAC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1" y="506186"/>
            <a:ext cx="9506859" cy="2688939"/>
          </a:xfrm>
        </p:spPr>
        <p:txBody>
          <a:bodyPr/>
          <a:lstStyle/>
          <a:p>
            <a:r>
              <a:rPr lang="fi-FI" dirty="0"/>
              <a:t>KIITOS MIELENKIINNOSTA!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2400" dirty="0"/>
              <a:t>TULKINNAT, KYSYMYKSET JA KOMMENTIT TERVETULLEITA!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DF3E12-48F8-4B55-B6FE-76702C08251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65941" y="3646065"/>
            <a:ext cx="9506859" cy="983086"/>
          </a:xfrm>
        </p:spPr>
        <p:txBody>
          <a:bodyPr/>
          <a:lstStyle/>
          <a:p>
            <a:r>
              <a:rPr lang="fi-FI" dirty="0"/>
              <a:t>LISÄTIEDOT JA YHTEYDENOTOT</a:t>
            </a:r>
          </a:p>
          <a:p>
            <a:r>
              <a:rPr lang="fi-FI" dirty="0"/>
              <a:t> Jouko.Tuomainen@syke.fi</a:t>
            </a:r>
          </a:p>
        </p:txBody>
      </p:sp>
    </p:spTree>
    <p:extLst>
      <p:ext uri="{BB962C8B-B14F-4D97-AF65-F5344CB8AC3E}">
        <p14:creationId xmlns:p14="http://schemas.microsoft.com/office/powerpoint/2010/main" val="4116075413"/>
      </p:ext>
    </p:extLst>
  </p:cSld>
  <p:clrMapOvr>
    <a:masterClrMapping/>
  </p:clrMapOvr>
</p:sld>
</file>

<file path=ppt/theme/theme1.xml><?xml version="1.0" encoding="utf-8"?>
<a:theme xmlns:a="http://schemas.openxmlformats.org/drawingml/2006/main" name="Syke - Kansi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F3A44C"/>
      </a:accent5>
      <a:accent6>
        <a:srgbClr val="B34733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42E345BD-D44B-48A8-8B60-83B8115A1FEA}"/>
    </a:ext>
  </a:extLst>
</a:theme>
</file>

<file path=ppt/theme/theme10.xml><?xml version="1.0" encoding="utf-8"?>
<a:theme xmlns:a="http://schemas.openxmlformats.org/drawingml/2006/main" name="Syke - content, light green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FFEC5A3A-D282-4B39-8C2E-079B01D0CCD7}"/>
    </a:ext>
  </a:extLst>
</a:theme>
</file>

<file path=ppt/theme/theme11.xml><?xml version="1.0" encoding="utf-8"?>
<a:theme xmlns:a="http://schemas.openxmlformats.org/drawingml/2006/main" name="Syke - content, dark green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1CAFF3F-079B-445E-95E7-BDE3ED124576}"/>
    </a:ext>
  </a:extLst>
</a:theme>
</file>

<file path=ppt/theme/theme12.xml><?xml version="1.0" encoding="utf-8"?>
<a:theme xmlns:a="http://schemas.openxmlformats.org/drawingml/2006/main" name="Syke - subhea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7D47B93B-A6D5-48DB-B030-A1E1DC20A12E}"/>
    </a:ext>
  </a:extLst>
</a:theme>
</file>

<file path=ppt/theme/theme13.xml><?xml version="1.0" encoding="utf-8"?>
<a:theme xmlns:a="http://schemas.openxmlformats.org/drawingml/2006/main" name="Syke - en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2C39FBB-0E99-4DF9-8C49-DEEEA375F336}"/>
    </a:ext>
  </a:extLst>
</a:theme>
</file>

<file path=ppt/theme/theme14.xml><?xml version="1.0" encoding="utf-8"?>
<a:theme xmlns:a="http://schemas.openxmlformats.org/drawingml/2006/main" name="Syken uusia PowerPoint-esityspohjia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-fonti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6238C4-9DC5-4DCC-BD4B-05C407BFCF9A}"/>
    </a:ext>
  </a:extLst>
</a:theme>
</file>

<file path=ppt/theme/theme15.xml><?xml version="1.0" encoding="utf-8"?>
<a:theme xmlns:a="http://schemas.openxmlformats.org/drawingml/2006/main" name="1_Syke - Kansi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F3A44C"/>
      </a:accent5>
      <a:accent6>
        <a:srgbClr val="B34733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2F3174C-1B25-4ACD-ADB7-51D64BD876F0}"/>
    </a:ext>
  </a:extLst>
</a:theme>
</file>

<file path=ppt/theme/theme16.xml><?xml version="1.0" encoding="utf-8"?>
<a:theme xmlns:a="http://schemas.openxmlformats.org/drawingml/2006/main" name="1_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77C559D-081F-4D81-A43F-D2B20D41863D}"/>
    </a:ext>
  </a:extLst>
</a:theme>
</file>

<file path=ppt/theme/theme17.xml><?xml version="1.0" encoding="utf-8"?>
<a:theme xmlns:a="http://schemas.openxmlformats.org/drawingml/2006/main" name="1_Syke - sisällys vaaleanvihreä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94591417-993C-4124-B835-3DA8D1521ABF}"/>
    </a:ext>
  </a:extLst>
</a:theme>
</file>

<file path=ppt/theme/theme18.xml><?xml version="1.0" encoding="utf-8"?>
<a:theme xmlns:a="http://schemas.openxmlformats.org/drawingml/2006/main" name="1_Syke - sisällys vihreä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CC6DF5E-BD64-4B10-9425-7DEF01F022EE}"/>
    </a:ext>
  </a:extLst>
</a:theme>
</file>

<file path=ppt/theme/theme19.xml><?xml version="1.0" encoding="utf-8"?>
<a:theme xmlns:a="http://schemas.openxmlformats.org/drawingml/2006/main" name="1_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921A5F3-1A16-40E1-AE72-48ED659E9D69}"/>
    </a:ext>
  </a:extLst>
</a:theme>
</file>

<file path=ppt/theme/theme2.xml><?xml version="1.0" encoding="utf-8"?>
<a:theme xmlns:a="http://schemas.openxmlformats.org/drawingml/2006/main" name="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F545F2A-7001-46FE-97C9-12AD2C805E5D}"/>
    </a:ext>
  </a:extLst>
</a:theme>
</file>

<file path=ppt/theme/theme20.xml><?xml version="1.0" encoding="utf-8"?>
<a:theme xmlns:a="http://schemas.openxmlformats.org/drawingml/2006/main" name="1_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492E3619-67C6-4A81-917C-877941A9B366}"/>
    </a:ext>
  </a:extLst>
</a:theme>
</file>

<file path=ppt/theme/theme21.xml><?xml version="1.0" encoding="utf-8"?>
<a:theme xmlns:a="http://schemas.openxmlformats.org/drawingml/2006/main" name="1_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7A86900-5CE2-47CF-9560-77B1A5A2E6A8}"/>
    </a:ext>
  </a:extLst>
</a:theme>
</file>

<file path=ppt/theme/theme22.xml><?xml version="1.0" encoding="utf-8"?>
<a:theme xmlns:a="http://schemas.openxmlformats.org/drawingml/2006/main" name="1_Syke - Title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FF19402-804E-4F32-9820-FFAE330BA851}"/>
    </a:ext>
  </a:extLst>
</a:theme>
</file>

<file path=ppt/theme/theme23.xml><?xml version="1.0" encoding="utf-8"?>
<a:theme xmlns:a="http://schemas.openxmlformats.org/drawingml/2006/main" name="1_Syke - content, white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87E719B3-97FD-402F-9B4E-A4BF6C41DB92}"/>
    </a:ext>
  </a:extLst>
</a:theme>
</file>

<file path=ppt/theme/theme24.xml><?xml version="1.0" encoding="utf-8"?>
<a:theme xmlns:a="http://schemas.openxmlformats.org/drawingml/2006/main" name="1_Syke - content, light green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E8370540-739B-494A-8E1F-E6546B5883FB}"/>
    </a:ext>
  </a:extLst>
</a:theme>
</file>

<file path=ppt/theme/theme25.xml><?xml version="1.0" encoding="utf-8"?>
<a:theme xmlns:a="http://schemas.openxmlformats.org/drawingml/2006/main" name="1_Syke - content, dark green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FCD830EE-CBA2-4B8C-97CF-EB5CBF348313}"/>
    </a:ext>
  </a:extLst>
</a:theme>
</file>

<file path=ppt/theme/theme26.xml><?xml version="1.0" encoding="utf-8"?>
<a:theme xmlns:a="http://schemas.openxmlformats.org/drawingml/2006/main" name="1_Syke - subhea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3016A06-C337-4302-B195-6EE47986ADB8}"/>
    </a:ext>
  </a:extLst>
</a:theme>
</file>

<file path=ppt/theme/theme27.xml><?xml version="1.0" encoding="utf-8"?>
<a:theme xmlns:a="http://schemas.openxmlformats.org/drawingml/2006/main" name="1_Syke - en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AD88A1D-B178-441B-88EF-B14E72878E97}"/>
    </a:ext>
  </a:extLst>
</a:theme>
</file>

<file path=ppt/theme/theme2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ke - sisällys vaaleanvihreä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E3E350BC-3B1A-4BCA-B56F-49E63AD6D8C5}"/>
    </a:ext>
  </a:extLst>
</a:theme>
</file>

<file path=ppt/theme/theme4.xml><?xml version="1.0" encoding="utf-8"?>
<a:theme xmlns:a="http://schemas.openxmlformats.org/drawingml/2006/main" name="Syke - sisällys vihreä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F4F8288-6E20-4387-8835-BE8A3195703F}"/>
    </a:ext>
  </a:extLst>
</a:theme>
</file>

<file path=ppt/theme/theme5.xml><?xml version="1.0" encoding="utf-8"?>
<a:theme xmlns:a="http://schemas.openxmlformats.org/drawingml/2006/main" name="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423C41B-5610-46BE-B3BA-C98DC1AD8CAC}"/>
    </a:ext>
  </a:extLst>
</a:theme>
</file>

<file path=ppt/theme/theme6.xml><?xml version="1.0" encoding="utf-8"?>
<a:theme xmlns:a="http://schemas.openxmlformats.org/drawingml/2006/main" name="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93DB4E5-25B3-48F5-9B36-3398F5B1B627}"/>
    </a:ext>
  </a:extLst>
</a:theme>
</file>

<file path=ppt/theme/theme7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8.xml><?xml version="1.0" encoding="utf-8"?>
<a:theme xmlns:a="http://schemas.openxmlformats.org/drawingml/2006/main" name="Syke - Title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3AB9F3-C3A9-4680-BC05-72C6A7DD2CBE}"/>
    </a:ext>
  </a:extLst>
</a:theme>
</file>

<file path=ppt/theme/theme9.xml><?xml version="1.0" encoding="utf-8"?>
<a:theme xmlns:a="http://schemas.openxmlformats.org/drawingml/2006/main" name="Syke - content, white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011A37A7-7FC8-47B9-80E7-EF5F1ECE80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2d6cb5-e463-450b-a04b-9e817dcf62b2" xsi:nil="true"/>
    <lcf76f155ced4ddcb4097134ff3c332f xmlns="8e105223-f30a-4c81-8fcb-2928fa05ee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48D7B242B0E846A7F6407CB9992CB3" ma:contentTypeVersion="8" ma:contentTypeDescription="Luo uusi asiakirja." ma:contentTypeScope="" ma:versionID="ee69935eddc11f23a1a17146c759188d">
  <xsd:schema xmlns:xsd="http://www.w3.org/2001/XMLSchema" xmlns:xs="http://www.w3.org/2001/XMLSchema" xmlns:p="http://schemas.microsoft.com/office/2006/metadata/properties" xmlns:ns2="8e105223-f30a-4c81-8fcb-2928fa05eeea" xmlns:ns3="582d6cb5-e463-450b-a04b-9e817dcf62b2" targetNamespace="http://schemas.microsoft.com/office/2006/metadata/properties" ma:root="true" ma:fieldsID="5666688e448e6237d378e70e3f57f3f7" ns2:_="" ns3:_="">
    <xsd:import namespace="8e105223-f30a-4c81-8fcb-2928fa05eeea"/>
    <xsd:import namespace="582d6cb5-e463-450b-a04b-9e817dcf6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5223-f30a-4c81-8fcb-2928fa05e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d6cb5-e463-450b-a04b-9e817dcf62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f0c7fd-8aee-4c28-9080-19bc0f6d2faf}" ma:internalName="TaxCatchAll" ma:showField="CatchAllData" ma:web="582d6cb5-e463-450b-a04b-9e817dcf6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26F754-862B-498F-AF81-D5EF9FDA9BC9}">
  <ds:schemaRefs>
    <ds:schemaRef ds:uri="http://schemas.microsoft.com/office/2006/metadata/properties"/>
    <ds:schemaRef ds:uri="http://schemas.microsoft.com/office/infopath/2007/PartnerControls"/>
    <ds:schemaRef ds:uri="582d6cb5-e463-450b-a04b-9e817dcf62b2"/>
    <ds:schemaRef ds:uri="8e105223-f30a-4c81-8fcb-2928fa05eeea"/>
  </ds:schemaRefs>
</ds:datastoreItem>
</file>

<file path=customXml/itemProps2.xml><?xml version="1.0" encoding="utf-8"?>
<ds:datastoreItem xmlns:ds="http://schemas.openxmlformats.org/officeDocument/2006/customXml" ds:itemID="{C1B96C78-A951-4B42-BAA6-A0F1DB281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05223-f30a-4c81-8fcb-2928fa05eeea"/>
    <ds:schemaRef ds:uri="582d6cb5-e463-450b-a04b-9e817dcf6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10C80-1422-48EC-B3AA-082AE23BA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619</TotalTime>
  <Words>684</Words>
  <Application>Microsoft Office PowerPoint</Application>
  <PresentationFormat>Laajakuva</PresentationFormat>
  <Paragraphs>76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27</vt:i4>
      </vt:variant>
      <vt:variant>
        <vt:lpstr>Dian otsikot</vt:lpstr>
      </vt:variant>
      <vt:variant>
        <vt:i4>9</vt:i4>
      </vt:variant>
    </vt:vector>
  </HeadingPairs>
  <TitlesOfParts>
    <vt:vector size="39" baseType="lpstr">
      <vt:lpstr>Arial</vt:lpstr>
      <vt:lpstr>Calibri</vt:lpstr>
      <vt:lpstr>Century Gothic</vt:lpstr>
      <vt:lpstr>Syke - Kansi</vt:lpstr>
      <vt:lpstr>Syke - sisällys</vt:lpstr>
      <vt:lpstr>Syke - sisällys vaaleanvihreä</vt:lpstr>
      <vt:lpstr>Syke - sisällys vihreä</vt:lpstr>
      <vt:lpstr>Syke - väliotsikko</vt:lpstr>
      <vt:lpstr>Syke - lopetus</vt:lpstr>
      <vt:lpstr>Teema2</vt:lpstr>
      <vt:lpstr>Syke - Title</vt:lpstr>
      <vt:lpstr>Syke - content, white</vt:lpstr>
      <vt:lpstr>Syke - content, light green</vt:lpstr>
      <vt:lpstr>Syke - content, dark green</vt:lpstr>
      <vt:lpstr>Syke - subheading</vt:lpstr>
      <vt:lpstr>Syke - ending</vt:lpstr>
      <vt:lpstr>Syken uusia PowerPoint-esityspohjia</vt:lpstr>
      <vt:lpstr>1_Syke - Kansi</vt:lpstr>
      <vt:lpstr>1_Syke - sisällys</vt:lpstr>
      <vt:lpstr>1_Syke - sisällys vaaleanvihreä</vt:lpstr>
      <vt:lpstr>1_Syke - sisällys vihreä</vt:lpstr>
      <vt:lpstr>1_Syke - väliotsikko</vt:lpstr>
      <vt:lpstr>1_Syke - lopetus</vt:lpstr>
      <vt:lpstr>1_Teema2</vt:lpstr>
      <vt:lpstr>1_Syke - Title</vt:lpstr>
      <vt:lpstr>1_Syke - content, white</vt:lpstr>
      <vt:lpstr>1_Syke - content, light green</vt:lpstr>
      <vt:lpstr>1_Syke - content, dark green</vt:lpstr>
      <vt:lpstr>1_Syke - subheading</vt:lpstr>
      <vt:lpstr>1_Syke - ending</vt:lpstr>
      <vt:lpstr>Ohjauskeinoksi uutta lainsäädäntöä  vai  aiemman tulkintaa? - esimerkkinä vanhojen pilaantuneiden alueiden puhdistamisvastuusääntely  Suomen Ympäristöoikeustieteen Seura ry:n tutkijapäivä 6.9.2023 Helsinki </vt:lpstr>
      <vt:lpstr>Esittelyni</vt:lpstr>
      <vt:lpstr>Tarkastelun kohde ja näkökulma</vt:lpstr>
      <vt:lpstr>Regulaattori ottaa uuden ympäristöongelman haltuun ja valitsee ohjauskeinot</vt:lpstr>
      <vt:lpstr>a) Sääntelykohde: toimivan yrityksen päästöille uusia rajoituksia</vt:lpstr>
      <vt:lpstr>b) Sääntelyn kohteena ennen 1994 päättyneen toiminnanharjoittamisen päästöt, kemikaalit ja jätteet ympäristössä (=vanhat pilaantuneet alueet)</vt:lpstr>
      <vt:lpstr>Puhdistamisvastuun sääntely/hallinnon lainalaisuus</vt:lpstr>
      <vt:lpstr>Tarvitaanko vanhoista vastuista uutta lakia?</vt:lpstr>
      <vt:lpstr>KIITOS MIELENKIINNOSTA!   TULKINNAT, KYSYMYKSET JA KOMMENTIT TERVETULLEITA! 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Ohjauskeinona uutta lainsäädäntöä  vai aiemman tulkintaa? - esimerkkinä vanhojen pilaantuneiden alueiden puhdistamisvastuusääntely  SYS ry 7.9.2023 Helsinki</dc:title>
  <dc:creator>Tuomainen Jouko</dc:creator>
  <cp:lastModifiedBy>Tuomainen Jouko</cp:lastModifiedBy>
  <cp:revision>15</cp:revision>
  <dcterms:created xsi:type="dcterms:W3CDTF">2023-09-04T07:32:57Z</dcterms:created>
  <dcterms:modified xsi:type="dcterms:W3CDTF">2023-09-04T17:52:47Z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0x010100AD48D7B242B0E846A7F6407CB9992CB3</vt:lpwstr>
  </property>
  <property fmtid="{D5CDD505-2E9C-101B-9397-08002B2CF9AE}" pid="3" name="MediaServiceImageTags">
    <vt:lpwstr/>
  </property>
</Properties>
</file>